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64" r:id="rId2"/>
    <p:sldId id="272" r:id="rId3"/>
    <p:sldId id="275" r:id="rId4"/>
    <p:sldId id="276" r:id="rId5"/>
    <p:sldId id="284" r:id="rId6"/>
    <p:sldId id="291" r:id="rId7"/>
    <p:sldId id="277" r:id="rId8"/>
    <p:sldId id="280" r:id="rId9"/>
    <p:sldId id="285" r:id="rId10"/>
    <p:sldId id="281" r:id="rId11"/>
    <p:sldId id="289" r:id="rId12"/>
    <p:sldId id="290" r:id="rId13"/>
    <p:sldId id="282" r:id="rId14"/>
    <p:sldId id="283" r:id="rId15"/>
    <p:sldId id="286" r:id="rId16"/>
    <p:sldId id="28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E560-AB62-12CC-3533-3E33DA02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8E626-892C-AB4C-0930-554DB60F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59AC5-ABB6-4CB6-5DFC-0EDB675F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DEB2-213A-EAAB-6492-627B8B3D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ABF2-10D5-43FF-6806-95122851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CFED4-4244-C060-7BC9-FBA58345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A505C-FC21-8D6A-99C9-D107BB184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4D4E-4447-E26B-25DE-7C10862FB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4BAE-2EE5-A03E-B4DE-A121232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53B8-2BC7-0FA0-BDDC-998327D80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719BA-DFC1-4588-5662-87D26EA9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889E-1A23-74F0-F1C8-9F9FAB4C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DABE-343E-B8E2-9E2E-ABD8AC13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0654-981E-0BC9-A205-40FEBE63F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C4D69-A4B9-B394-798C-01C25FE2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3A5C2-6F6D-FAA1-9C4C-41063C98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3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E3FD-6E55-F24B-A475-247FC6D7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F8693-C447-38FE-E3A0-295EAE10D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98412-9D44-B26E-9C17-39621703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0B736-CC86-D589-91B3-030B8B908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6CF0-D257-DCD8-4F1B-D317606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C546F-426F-DCFD-F98A-A1116E03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5D6-A59C-3C66-372C-3D4AADDB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78FE-2AD4-E7F1-6335-F7FE21210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DD15-1F08-4469-3F44-A0F5B5F3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57234-2416-E54B-89DA-52FF22C7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CBF7-A310-59DA-451F-2C2D9E7F1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E114-AE6A-D450-04DE-1BF2A70D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0246-AB99-F39B-038F-3A4F68A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7DF6-1AF3-BB1C-10C9-0733303B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0F783-C13F-2859-DBA1-969A51EF0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F369-08FA-5DF2-2389-6E20482F3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F679-57B8-E475-97D1-9F31E2C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D8BE2-3A4C-3C3E-4544-1EFE02A8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33992-EE61-7D73-E757-94A6E746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3142-FF2C-5325-F6AF-7B16B7A8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D7A1-9CA3-B92E-1D76-74E2348F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5D7AC-22B3-E4C2-59A5-1A805A3DF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A42EC-0B7F-3ACA-3003-D7C62E24A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C482C-72FE-24C4-0293-D37F4AE52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D7B84-44D9-6B83-166A-0C6DC90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42B0E-6500-1E54-0CAB-CF56C782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3019C-B62E-84D7-87C1-AE9CCB1C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CA73-D7C9-0FEF-1E9D-8B8D97AC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B08-8606-1DA9-79F0-AA081787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4766C-EF8F-AD1E-393C-BB99AF52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C3C-C50F-580B-DD56-73359BDA5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ED0C-268F-26C7-D525-0FAEF2167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41D4-16E7-EBFF-297A-79648930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A5CAC-DBA9-CAFB-8F56-9A377541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AF1BA-DA15-4801-0C3B-D0FB11DA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5327-8259-53F5-0C1D-6BD9965A6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CD601-E669-A4D5-E968-7C550AE9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Week 3 Updates Shapiro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AA5-6B7D-494F-9865-F7AB9EBC7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Evan Johns </a:t>
            </a:r>
          </a:p>
        </p:txBody>
      </p:sp>
    </p:spTree>
    <p:extLst>
      <p:ext uri="{BB962C8B-B14F-4D97-AF65-F5344CB8AC3E}">
        <p14:creationId xmlns:p14="http://schemas.microsoft.com/office/powerpoint/2010/main" val="354138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2FDF-86C7-21FB-FED1-2F49C623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166BCA-D18F-49F0-842C-0E89001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87649-FFD7-57F4-E52B-85F09492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F4468A-5961-755D-A536-BA32498A72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7B83-262B-4123-F04C-C034AF5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12" y="1342848"/>
            <a:ext cx="4959085" cy="5010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F7E37-54B7-3D03-6B6E-22F62238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97" y="1298704"/>
            <a:ext cx="5122797" cy="50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6DA8-ABB2-596A-BEE4-D61B5D6F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PMN-PMN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F7B24-D78A-A60D-19BF-0C8B804338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0A5C-081E-219F-6EF4-482B9F61C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515DC-2F6D-5294-759D-A260FECEF22D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 (z=41.8)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23DCAB-96C4-E535-0D36-F27C0E0DB33E}"/>
              </a:ext>
            </a:extLst>
          </p:cNvPr>
          <p:cNvSpPr/>
          <p:nvPr/>
        </p:nvSpPr>
        <p:spPr>
          <a:xfrm>
            <a:off x="2045446" y="1552596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Least Colocalization (z=1.4)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C72C3-A0B2-569A-F456-512411FC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21" y="1974797"/>
            <a:ext cx="4880479" cy="3781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DE4F3-D8BE-C7B0-26C8-B3471C65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44" y="1974797"/>
            <a:ext cx="4816635" cy="36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35CF-3EEE-D054-CB75-2DA6F587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F49-54F2-7B1D-2945-A6D8CC7A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Colocalization Verification PMN-Immune interaction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25D85-8119-BE44-FB6A-694C33F20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4324325" cy="323165"/>
          </a:xfrm>
        </p:spPr>
        <p:txBody>
          <a:bodyPr/>
          <a:lstStyle/>
          <a:p>
            <a:r>
              <a:rPr lang="en-US" dirty="0"/>
              <a:t>* Note: Both patients were responsive to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B178F-1E6F-3E44-5ADE-A8AA052D783E}"/>
              </a:ext>
            </a:extLst>
          </p:cNvPr>
          <p:cNvSpPr/>
          <p:nvPr/>
        </p:nvSpPr>
        <p:spPr>
          <a:xfrm>
            <a:off x="6842841" y="1548671"/>
            <a:ext cx="2846726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Colocalization)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CD4D6-0BBB-6245-38F4-9C8F5F6DC6C8}"/>
              </a:ext>
            </a:extLst>
          </p:cNvPr>
          <p:cNvSpPr/>
          <p:nvPr/>
        </p:nvSpPr>
        <p:spPr>
          <a:xfrm>
            <a:off x="1684296" y="1495862"/>
            <a:ext cx="298866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Colocalization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63D6C-2ED1-CED0-A806-3DB1DCC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36" y="2113109"/>
            <a:ext cx="5287530" cy="4042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CB150-2C75-1F3F-FBC4-C3BB6C3B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" y="2130945"/>
            <a:ext cx="5089626" cy="39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9ABB-BB55-35C7-F516-AF9D684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3F909-3FE5-8439-ED68-FCB1C6A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Colocalization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496-FA0B-11A4-C1C4-72C3E49D4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AEE66-F047-9CEF-7542-11BBA7DD71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4017" y="1524000"/>
            <a:ext cx="2939782" cy="4019562"/>
          </a:xfrm>
        </p:spPr>
        <p:txBody>
          <a:bodyPr/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Responder groups showed lower interaction with CD8, CD4, and Treg cells than non responders.*</a:t>
            </a: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Probably not statistically significant. 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Dataset limited to punches with 25+ neutrophils present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5C171C-92FF-8418-A2DB-F896C03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" y="1679584"/>
            <a:ext cx="8158138" cy="44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708-E4F9-AA79-4C6B-205E65FF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CDB77B-4B10-A9D6-1368-ECDB5C9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A6CCA-1725-9752-8EAE-38F69F605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92275C-2349-57D6-75E8-DFA9B882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532556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Current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Colocalization Clustering Analysis of the Z-score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Comparing other localization methods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Radial threshold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Find nearest T-cell to each PMN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Clustering Analysis of the protein expression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Cleaning up and modularizing code</a:t>
            </a:r>
          </a:p>
          <a:p>
            <a:pPr marL="0" indent="0">
              <a:buNone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Future: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CSF3R Gene expression in PMNs. May be useful identifier/verification of PMNs in Seurat data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Mapping protein data with good clustering to mRNA. </a:t>
            </a:r>
          </a:p>
          <a:p>
            <a:pPr marL="514350" indent="-514350"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7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5344-DD0B-FBC8-72A2-50AE49EF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7AE874-3B2A-8214-C05E-9D0DF50F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B9806-9DD7-33F5-2C91-35803712B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62B279-40FB-EF67-3DDE-7DD99C1AD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7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6385-5A31-7159-5739-3C4DB571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C03825-6AD4-BA2A-66DA-FCF759F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86F22-615A-5F08-D6AB-B05686668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8D4DC-42AB-12EC-3F02-0945E64A6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10830910" cy="4512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C2CF-2904-4001-FF17-56D5BAB0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34ED58-A804-899C-7C0D-34441981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60834"/>
            <a:ext cx="11220450" cy="517065"/>
          </a:xfrm>
        </p:spPr>
        <p:txBody>
          <a:bodyPr/>
          <a:lstStyle/>
          <a:p>
            <a:r>
              <a:rPr lang="en-US" dirty="0"/>
              <a:t>Mapping Protein to mRNA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3977-0431-CB13-D97A-F077C1054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4055"/>
            <a:ext cx="1749261" cy="323165"/>
          </a:xfrm>
        </p:spPr>
        <p:txBody>
          <a:bodyPr/>
          <a:lstStyle/>
          <a:p>
            <a:r>
              <a:rPr lang="en-US" dirty="0"/>
              <a:t>Week 2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459-4528-3378-FC56-E16479977E0D}"/>
              </a:ext>
            </a:extLst>
          </p:cNvPr>
          <p:cNvSpPr/>
          <p:nvPr/>
        </p:nvSpPr>
        <p:spPr>
          <a:xfrm>
            <a:off x="7157886" y="1548671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264E-3793-4CE0-CADC-BB5CFB4A023A}"/>
              </a:ext>
            </a:extLst>
          </p:cNvPr>
          <p:cNvSpPr/>
          <p:nvPr/>
        </p:nvSpPr>
        <p:spPr>
          <a:xfrm>
            <a:off x="2045446" y="1552596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7F128-024C-1024-8D1E-49AC8CC4A782}"/>
              </a:ext>
            </a:extLst>
          </p:cNvPr>
          <p:cNvSpPr txBox="1"/>
          <p:nvPr/>
        </p:nvSpPr>
        <p:spPr>
          <a:xfrm>
            <a:off x="376023" y="5238855"/>
            <a:ext cx="9254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Updated to match RNA with the protein slides. Had to flip the Y coordinates so that they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Matches are not 1-1 as expected and some are better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Note the patient IDs in the metadata do not align </a:t>
            </a:r>
            <a:r>
              <a:rPr lang="en-US" b="0" i="0" dirty="0">
                <a:effectLst/>
                <a:latin typeface="system-ui"/>
              </a:rPr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F55EB-FF51-7E09-4C4C-CA41750B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49" y="1994092"/>
            <a:ext cx="3905543" cy="2945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61CC5-EFA7-300C-8FFA-C1F86D45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7" y="2093222"/>
            <a:ext cx="5698312" cy="28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231-D49F-0FEC-82A9-FA6B759B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14314-FAA0-486D-5F43-8F5E83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Mismatching Patient IDs between mRNA and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1C5-711E-C3F3-6B7E-0F6C5E483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661" y="5375120"/>
            <a:ext cx="10803139" cy="8125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Mismatching patient IDs H &amp; L for the sample tissue sample. May cause issues analyzing the response status. Response status only listed in the RNA metadata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FCAC-D80B-3E8D-5885-BB0628C8D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99099-1A03-75D0-C103-21167432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2" y="1580967"/>
            <a:ext cx="4105841" cy="310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3F78E4-478C-1A5F-F9F2-21165FDA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9271"/>
            <a:ext cx="6122462" cy="30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E7E5-96EB-086C-7D8C-80D0661C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0B31F1-3899-3E15-B155-0911BDF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matches are poor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FE2F-6C9A-37DE-AE2D-C8FF9FD69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C6477-6A27-207D-2205-3A611BCEEEA3}"/>
              </a:ext>
            </a:extLst>
          </p:cNvPr>
          <p:cNvSpPr txBox="1"/>
          <p:nvPr/>
        </p:nvSpPr>
        <p:spPr>
          <a:xfrm>
            <a:off x="786150" y="4680445"/>
            <a:ext cx="75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matches are recognizable, but some may be very difficult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only trying to map a subset of the data.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46C43-E052-3476-2331-1271D417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2" y="1677451"/>
            <a:ext cx="5541339" cy="279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F0AAF-1B7F-6157-854B-7AEB0AF58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44" y="1693926"/>
            <a:ext cx="3675546" cy="26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5E17-6B6B-3FFE-6D58-1FE2221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24A41-2DBB-BA58-E036-ADCC7B49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is consistent patient ID is not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F892C-F417-833C-56FE-94776C8E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B6EC33-3E3A-8DFF-A194-380C8EE899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8559" y="2166443"/>
            <a:ext cx="2654436" cy="371494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F70A5C-25E9-2D55-DE88-48FD814724DC}"/>
              </a:ext>
            </a:extLst>
          </p:cNvPr>
          <p:cNvSpPr/>
          <p:nvPr/>
        </p:nvSpPr>
        <p:spPr>
          <a:xfrm>
            <a:off x="3328836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7E7D4-E98A-7385-11EF-10047D0A1747}"/>
              </a:ext>
            </a:extLst>
          </p:cNvPr>
          <p:cNvSpPr/>
          <p:nvPr/>
        </p:nvSpPr>
        <p:spPr>
          <a:xfrm>
            <a:off x="718228" y="1699883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B93C5-F4FE-9DD6-FAF4-5D9368D5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51" y="2170368"/>
            <a:ext cx="2292468" cy="36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AD306-7F46-E0FF-D250-8DD1026B0C9B}"/>
              </a:ext>
            </a:extLst>
          </p:cNvPr>
          <p:cNvSpPr txBox="1"/>
          <p:nvPr/>
        </p:nvSpPr>
        <p:spPr>
          <a:xfrm>
            <a:off x="5657850" y="1699883"/>
            <a:ext cx="549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response status appears to be reliable, but the patient ID is not necessarily 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B20AA9-B9B0-7446-3B33-5BC1B474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C1EA4-26BE-31D8-A4E8-A164A91DEE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BEA559-4722-D4A7-BB7F-46C972DE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37" y="419099"/>
            <a:ext cx="1207463" cy="594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B83FF-5E0C-AE3B-66BB-8FA6AB11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19099"/>
            <a:ext cx="1154269" cy="5854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75C3F4-30AD-AF7E-5CB8-F648EA76F6D9}"/>
              </a:ext>
            </a:extLst>
          </p:cNvPr>
          <p:cNvSpPr/>
          <p:nvPr/>
        </p:nvSpPr>
        <p:spPr>
          <a:xfrm>
            <a:off x="1292708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844DC-D75C-FBE1-08F0-5ACF75D8057D}"/>
              </a:ext>
            </a:extLst>
          </p:cNvPr>
          <p:cNvSpPr/>
          <p:nvPr/>
        </p:nvSpPr>
        <p:spPr>
          <a:xfrm>
            <a:off x="5090203" y="42872"/>
            <a:ext cx="1875099" cy="302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mRNA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8BA609-611D-622A-B8B8-81B998A96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16" y="345296"/>
            <a:ext cx="1341625" cy="6357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5EB4A4-6014-3E1C-C91D-827D71F6F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141" y="345296"/>
            <a:ext cx="1384718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AE81-40EA-61C9-1DF6-08569DF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E416BA-E7AA-29C4-700B-4D958720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Mappings for Cell Types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98BEE-BC87-CEA5-9EE5-0B2BACE0F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6267-7C41-852C-F514-4F70ABD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2" y="1535896"/>
            <a:ext cx="10046216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6C64-49F5-BD99-E3EE-814C6DC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DF2EC-7F36-4F60-00FC-F344002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CSF3R Gene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B1B7-371C-81B3-75B9-6E72E63F0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19F9FE-C3A8-FD16-C582-476DF02A6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43818"/>
            <a:ext cx="4953526" cy="4289379"/>
          </a:xfrm>
        </p:spPr>
        <p:txBody>
          <a:bodyPr/>
          <a:lstStyle/>
          <a:p>
            <a:r>
              <a:rPr lang="en-US" dirty="0"/>
              <a:t>Possible marker for PMN</a:t>
            </a:r>
          </a:p>
          <a:p>
            <a:r>
              <a:rPr lang="en-US" dirty="0"/>
              <a:t>Only expressed in small portion of cells. Not currently well </a:t>
            </a:r>
            <a:r>
              <a:rPr lang="en-US" dirty="0" err="1"/>
              <a:t>definined</a:t>
            </a:r>
            <a:endParaRPr lang="en-US" dirty="0"/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Can we isolate cells with low overall expression and higher CSF3R expression </a:t>
            </a:r>
          </a:p>
          <a:p>
            <a:pPr lvl="1"/>
            <a:endParaRPr lang="en-US" dirty="0"/>
          </a:p>
          <a:p>
            <a:r>
              <a:rPr lang="en-US" dirty="0"/>
              <a:t>Other gene markers such as S100A8 and S100A9 may also be helpful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A55A-A634-A029-1A7A-4B9073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18" y="1643818"/>
            <a:ext cx="4358663" cy="43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00EB-7F6D-E53F-E19F-96CF15DA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75D09B-52C4-1165-BD2F-31D50B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82AB-6661-DA21-AEF9-B84E95C016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19D9-8331-6A61-61EF-5D02B68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21" y="1362140"/>
            <a:ext cx="6786187" cy="5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2452</TotalTime>
  <Words>358</Words>
  <Application>Microsoft Office PowerPoint</Application>
  <PresentationFormat>Widescreen</PresentationFormat>
  <Paragraphs>73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helvetica</vt:lpstr>
      <vt:lpstr>Red Hat Display</vt:lpstr>
      <vt:lpstr>Red Hat Text</vt:lpstr>
      <vt:lpstr>system-ui</vt:lpstr>
      <vt:lpstr>Office Theme</vt:lpstr>
      <vt:lpstr>Week 3 Updates Shapiro</vt:lpstr>
      <vt:lpstr>Mapping Protein to mRNA</vt:lpstr>
      <vt:lpstr>Mismatching Patient IDs between mRNA and Protein</vt:lpstr>
      <vt:lpstr>Some matches are poor </vt:lpstr>
      <vt:lpstr>Response status is consistent patient ID is not</vt:lpstr>
      <vt:lpstr>PowerPoint Presentation</vt:lpstr>
      <vt:lpstr>Umap Mappings for Cell Types in Python</vt:lpstr>
      <vt:lpstr>CSF3R Gene </vt:lpstr>
      <vt:lpstr>Other Genes</vt:lpstr>
      <vt:lpstr>Protein Colocalization Analysis</vt:lpstr>
      <vt:lpstr>Colocalization Verification PMN-PMN interaction</vt:lpstr>
      <vt:lpstr>Colocalization Verification PMN-Immune interaction</vt:lpstr>
      <vt:lpstr>Protein Colocalization Analysis</vt:lpstr>
      <vt:lpstr>Current and Future Projects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Johns</dc:creator>
  <cp:lastModifiedBy>EVAN DANIEL JOHNS</cp:lastModifiedBy>
  <cp:revision>9</cp:revision>
  <dcterms:created xsi:type="dcterms:W3CDTF">2025-06-03T19:55:18Z</dcterms:created>
  <dcterms:modified xsi:type="dcterms:W3CDTF">2025-06-11T22:07:22Z</dcterms:modified>
</cp:coreProperties>
</file>